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6" r:id="rId3"/>
    <p:sldMasterId id="2147483681" r:id="rId4"/>
  </p:sldMasterIdLst>
  <p:notesMasterIdLst>
    <p:notesMasterId r:id="rId18"/>
  </p:notesMasterIdLst>
  <p:sldIdLst>
    <p:sldId id="268" r:id="rId5"/>
    <p:sldId id="257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19" autoAdjust="0"/>
  </p:normalViewPr>
  <p:slideViewPr>
    <p:cSldViewPr snapToGrid="0" snapToObjects="1">
      <p:cViewPr>
        <p:scale>
          <a:sx n="85" d="100"/>
          <a:sy n="85" d="100"/>
        </p:scale>
        <p:origin x="2944" y="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EF3A4-5CF3-5B46-A19B-AF034337B35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2E4F0-CEC9-304F-9A9B-5232EF72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Study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B8BF-3D16-504B-99DD-DD7130325B6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33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9AE2-1E79-C94D-8929-C70EC5DE1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BAEA-D940-8C40-B64B-9F7534045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92C98-DA2F-F74B-8C60-58BAE40EC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B670-020F-BE44-B12D-9B8549A51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8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CF12-2891-C048-AE3F-63CCC6CDC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4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00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79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05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583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61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979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84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396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015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627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736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6059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289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536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6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4439-B01C-974C-B590-D291E5201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DE890-417F-D149-8823-C5113559A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9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77AC8-1D47-A046-BCB4-E3115996F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6B63-7F00-6548-99DC-323FA732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BF1B-102D-D544-88B1-9CE2A08E8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5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69AED-C2FD-D84A-ACF3-B2328E74D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9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43C7C-771B-DF47-BA58-5C3D6999B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7EDEB-7205-E142-9CEF-9E7393F5CE88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1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FEEAFFD-6837-4142-B3C9-9DFFC47E1BD3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643076" name="Group 102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43080" name="Group 102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5958" name="Freeform 103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959" name="Freeform 103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960" name="Freeform 103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43086" name="Freeform 103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962" name="Freeform 103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5963" name="Freeform 103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3082" name="Freeform 103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5965" name="Rectangle 103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66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5967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130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56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2190"/>
          </a:xfrm>
          <a:prstGeom prst="rect">
            <a:avLst/>
          </a:prstGeom>
        </p:spPr>
      </p:pic>
      <p:sp>
        <p:nvSpPr>
          <p:cNvPr id="720897" name="Title 1"/>
          <p:cNvSpPr>
            <a:spLocks noGrp="1"/>
          </p:cNvSpPr>
          <p:nvPr>
            <p:ph type="title"/>
          </p:nvPr>
        </p:nvSpPr>
        <p:spPr>
          <a:xfrm>
            <a:off x="0" y="1979484"/>
            <a:ext cx="9144000" cy="1066800"/>
          </a:xfrm>
        </p:spPr>
        <p:txBody>
          <a:bodyPr/>
          <a:lstStyle/>
          <a:p>
            <a:r>
              <a:rPr lang="en-US" sz="72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ＭＳ Ｐゴシック" charset="0"/>
              </a:rPr>
              <a:t>Reading the Bible</a:t>
            </a:r>
          </a:p>
        </p:txBody>
      </p:sp>
      <p:sp>
        <p:nvSpPr>
          <p:cNvPr id="72090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B26EB-29B8-8B40-4292-5641C1E0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4586540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29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90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9788" cy="1844675"/>
          </a:xfrm>
          <a:solidFill>
            <a:srgbClr val="000000"/>
          </a:solidFill>
        </p:spPr>
        <p:txBody>
          <a:bodyPr/>
          <a:lstStyle/>
          <a:p>
            <a:r>
              <a:rPr lang="en-US" sz="32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Can you draw four straight, connected lines without lifting your pen from the paper but go through each dot only once?</a:t>
            </a:r>
          </a:p>
        </p:txBody>
      </p:sp>
      <p:sp>
        <p:nvSpPr>
          <p:cNvPr id="790531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43</a:t>
            </a:r>
          </a:p>
        </p:txBody>
      </p:sp>
      <p:grpSp>
        <p:nvGrpSpPr>
          <p:cNvPr id="790532" name="Group 4"/>
          <p:cNvGrpSpPr>
            <a:grpSpLocks/>
          </p:cNvGrpSpPr>
          <p:nvPr/>
        </p:nvGrpSpPr>
        <p:grpSpPr bwMode="auto">
          <a:xfrm>
            <a:off x="2771775" y="2276475"/>
            <a:ext cx="3095625" cy="3097213"/>
            <a:chOff x="2771800" y="2996952"/>
            <a:chExt cx="3096344" cy="3096344"/>
          </a:xfrm>
        </p:grpSpPr>
        <p:sp>
          <p:nvSpPr>
            <p:cNvPr id="790537" name="Oval 3"/>
            <p:cNvSpPr>
              <a:spLocks noChangeAspect="1"/>
            </p:cNvSpPr>
            <p:nvPr/>
          </p:nvSpPr>
          <p:spPr bwMode="auto">
            <a:xfrm>
              <a:off x="2771800" y="2996952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38" name="Oval 23"/>
            <p:cNvSpPr>
              <a:spLocks noChangeAspect="1"/>
            </p:cNvSpPr>
            <p:nvPr/>
          </p:nvSpPr>
          <p:spPr bwMode="auto">
            <a:xfrm>
              <a:off x="4139952" y="2996952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39" name="Oval 24"/>
            <p:cNvSpPr>
              <a:spLocks noChangeAspect="1"/>
            </p:cNvSpPr>
            <p:nvPr/>
          </p:nvSpPr>
          <p:spPr bwMode="auto">
            <a:xfrm>
              <a:off x="5508104" y="2996952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0" name="Oval 25"/>
            <p:cNvSpPr>
              <a:spLocks noChangeAspect="1"/>
            </p:cNvSpPr>
            <p:nvPr/>
          </p:nvSpPr>
          <p:spPr bwMode="auto">
            <a:xfrm>
              <a:off x="2771800" y="4365104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1" name="Oval 26"/>
            <p:cNvSpPr>
              <a:spLocks noChangeAspect="1"/>
            </p:cNvSpPr>
            <p:nvPr/>
          </p:nvSpPr>
          <p:spPr bwMode="auto">
            <a:xfrm>
              <a:off x="4139952" y="4365104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2" name="Oval 27"/>
            <p:cNvSpPr>
              <a:spLocks noChangeAspect="1"/>
            </p:cNvSpPr>
            <p:nvPr/>
          </p:nvSpPr>
          <p:spPr bwMode="auto">
            <a:xfrm>
              <a:off x="5508104" y="4365104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3" name="Oval 28"/>
            <p:cNvSpPr>
              <a:spLocks noChangeAspect="1"/>
            </p:cNvSpPr>
            <p:nvPr/>
          </p:nvSpPr>
          <p:spPr bwMode="auto">
            <a:xfrm>
              <a:off x="2771800" y="5733256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4" name="Oval 29"/>
            <p:cNvSpPr>
              <a:spLocks noChangeAspect="1"/>
            </p:cNvSpPr>
            <p:nvPr/>
          </p:nvSpPr>
          <p:spPr bwMode="auto">
            <a:xfrm>
              <a:off x="4139952" y="5733256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5" name="Oval 30"/>
            <p:cNvSpPr>
              <a:spLocks noChangeAspect="1"/>
            </p:cNvSpPr>
            <p:nvPr/>
          </p:nvSpPr>
          <p:spPr bwMode="auto">
            <a:xfrm>
              <a:off x="5508104" y="5733256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289792" name="Straight Arrow Connector 289791"/>
          <p:cNvCxnSpPr>
            <a:cxnSpLocks noChangeShapeType="1"/>
          </p:cNvCxnSpPr>
          <p:nvPr/>
        </p:nvCxnSpPr>
        <p:spPr bwMode="auto">
          <a:xfrm>
            <a:off x="4356100" y="2420938"/>
            <a:ext cx="2736850" cy="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2916238" y="2420938"/>
            <a:ext cx="4176712" cy="42481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V="1">
            <a:off x="2916238" y="2420938"/>
            <a:ext cx="71437" cy="42481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  <a:stCxn id="790545" idx="1"/>
          </p:cNvCxnSpPr>
          <p:nvPr/>
        </p:nvCxnSpPr>
        <p:spPr bwMode="auto">
          <a:xfrm flipH="1" flipV="1">
            <a:off x="2987675" y="2492375"/>
            <a:ext cx="2573338" cy="2573338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0626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44"/>
            <a:ext cx="9144000" cy="1128790"/>
          </a:xfrm>
        </p:spPr>
        <p:txBody>
          <a:bodyPr/>
          <a:lstStyle/>
          <a:p>
            <a:r>
              <a:rPr lang="en-US" sz="4800" dirty="0">
                <a:latin typeface="Arial"/>
                <a:cs typeface="Arial"/>
              </a:rPr>
              <a:t>Inductive Bible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388" y="1528823"/>
            <a:ext cx="8470578" cy="4258317"/>
          </a:xfrm>
        </p:spPr>
        <p:txBody>
          <a:bodyPr anchor="t"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"/>
                <a:cs typeface="Arial"/>
              </a:rPr>
              <a:t>Complete the two exercises on page 43.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"/>
                <a:cs typeface="Arial"/>
              </a:rPr>
              <a:t>What's the difference between deductive and inductive Bible study?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"/>
                <a:cs typeface="Arial"/>
              </a:rPr>
              <a:t>Why should we study the Bible inductively?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"/>
                <a:cs typeface="Arial"/>
              </a:rPr>
              <a:t>What is the goal of Bible study?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81528" y="133074"/>
            <a:ext cx="69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20a</a:t>
            </a:r>
          </a:p>
        </p:txBody>
      </p:sp>
    </p:spTree>
    <p:extLst>
      <p:ext uri="{BB962C8B-B14F-4D97-AF65-F5344CB8AC3E}">
        <p14:creationId xmlns:p14="http://schemas.microsoft.com/office/powerpoint/2010/main" val="31974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94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Study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9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66800"/>
          </a:xfrm>
        </p:spPr>
        <p:txBody>
          <a:bodyPr/>
          <a:lstStyle/>
          <a:p>
            <a:r>
              <a:rPr lang="en-US" sz="7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Observation</a:t>
            </a:r>
          </a:p>
        </p:txBody>
      </p:sp>
      <p:sp>
        <p:nvSpPr>
          <p:cNvPr id="720898" name="Title 1"/>
          <p:cNvSpPr txBox="1">
            <a:spLocks/>
          </p:cNvSpPr>
          <p:nvPr/>
        </p:nvSpPr>
        <p:spPr bwMode="auto">
          <a:xfrm>
            <a:off x="4787900" y="1523342"/>
            <a:ext cx="38274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FFFF"/>
                </a:solidFill>
                <a:cs typeface="Arial" charset="0"/>
              </a:rPr>
              <a:t>We must </a:t>
            </a:r>
            <a:r>
              <a:rPr lang="en-US" sz="7200" dirty="0">
                <a:solidFill>
                  <a:srgbClr val="FFFFFF"/>
                </a:solidFill>
                <a:cs typeface="Arial" charset="0"/>
              </a:rPr>
              <a:t>observe </a:t>
            </a:r>
            <a:r>
              <a:rPr lang="en-US" sz="4400" dirty="0">
                <a:solidFill>
                  <a:srgbClr val="FFFFFF"/>
                </a:solidFill>
                <a:cs typeface="Arial" charset="0"/>
              </a:rPr>
              <a:t>before we can interpret!</a:t>
            </a:r>
          </a:p>
        </p:txBody>
      </p:sp>
      <p:pic>
        <p:nvPicPr>
          <p:cNvPr id="720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203657"/>
            <a:ext cx="4176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90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181371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 Inductive Approach</a:t>
            </a:r>
          </a:p>
        </p:txBody>
      </p:sp>
      <p:sp>
        <p:nvSpPr>
          <p:cNvPr id="721923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20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1345"/>
              </p:ext>
            </p:extLst>
          </p:nvPr>
        </p:nvGraphicFramePr>
        <p:xfrm>
          <a:off x="0" y="1824165"/>
          <a:ext cx="9036051" cy="4114799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71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7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617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Book</a:t>
                      </a:r>
                      <a:br>
                        <a:rPr lang="en-US" sz="2800" dirty="0"/>
                      </a:br>
                      <a:r>
                        <a:rPr lang="en-US" sz="2800" b="0" dirty="0"/>
                        <a:t>(Synthetic</a:t>
                      </a:r>
                      <a:r>
                        <a:rPr lang="en-US" sz="2800" b="0" baseline="0" dirty="0"/>
                        <a:t>)</a:t>
                      </a:r>
                      <a:endParaRPr lang="en-US" sz="2800" b="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1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Observe</a:t>
                      </a:r>
                      <a:br>
                        <a:rPr lang="en-US" sz="2800" b="1" dirty="0"/>
                      </a:br>
                      <a:r>
                        <a:rPr lang="en-US" sz="2800" dirty="0"/>
                        <a:t>(What</a:t>
                      </a:r>
                      <a:r>
                        <a:rPr lang="en-US" sz="2800" baseline="0" dirty="0"/>
                        <a:t> do I see?)</a:t>
                      </a:r>
                      <a:endParaRPr lang="en-US" sz="28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Passage or Detail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(Analytical</a:t>
                      </a:r>
                      <a:r>
                        <a:rPr lang="en-US" sz="2800" baseline="0" dirty="0"/>
                        <a:t>)</a:t>
                      </a:r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Interpret the Observations</a:t>
                      </a:r>
                      <a:br>
                        <a:rPr lang="en-US" sz="2800" b="0" dirty="0"/>
                      </a:br>
                      <a:r>
                        <a:rPr lang="en-US" sz="2800" b="0" dirty="0"/>
                        <a:t>(What does it mean?)</a:t>
                      </a:r>
                      <a:endParaRPr lang="en-US" sz="2800" b="1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31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Topic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(Topical)</a:t>
                      </a: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2329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400" y="133350"/>
            <a:ext cx="9144000" cy="6680200"/>
            <a:chOff x="-25400" y="133350"/>
            <a:chExt cx="9144000" cy="6680200"/>
          </a:xfrm>
        </p:grpSpPr>
        <p:pic>
          <p:nvPicPr>
            <p:cNvPr id="722946" name="Picture 2" descr="HS 20 3-step proc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133350"/>
              <a:ext cx="9144000" cy="668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3254476" y="6123721"/>
              <a:ext cx="1905059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71798" y="6123721"/>
              <a:ext cx="2148383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571799" y="3980418"/>
              <a:ext cx="225470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439947" y="4596737"/>
              <a:ext cx="185355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421492" y="5243835"/>
              <a:ext cx="2148382" cy="6989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560840" cy="792088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charset="0"/>
                <a:ea typeface="ＭＳ Ｐゴシック" charset="0"/>
              </a:rPr>
              <a:t>The 3-Step Process</a:t>
            </a:r>
          </a:p>
        </p:txBody>
      </p:sp>
      <p:sp>
        <p:nvSpPr>
          <p:cNvPr id="722948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0509" y="5137725"/>
            <a:ext cx="183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OBSERVATION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3846" y="5434122"/>
            <a:ext cx="163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</a:rPr>
              <a:t>What do I see?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2357" y="4596737"/>
            <a:ext cx="217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</a:rPr>
              <a:t>INTERPRETATION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9313" y="4893134"/>
            <a:ext cx="2122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What does it mean?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6358" y="3867012"/>
            <a:ext cx="17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APPLICATION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2788" y="4330690"/>
            <a:ext cx="1047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TO SELF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1594" y="4582150"/>
            <a:ext cx="2589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(How should I respond?)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7479" y="5015050"/>
            <a:ext cx="137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TO OTHERS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7129" y="5266510"/>
            <a:ext cx="2498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(How should I teach it?)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2737" y="6040772"/>
            <a:ext cx="189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</a:rPr>
              <a:t>INDUCTION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8620" y="6040772"/>
            <a:ext cx="224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2807993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44"/>
            <a:ext cx="9144000" cy="1128790"/>
          </a:xfrm>
        </p:spPr>
        <p:txBody>
          <a:bodyPr/>
          <a:lstStyle/>
          <a:p>
            <a:r>
              <a:rPr lang="en-US" sz="4800" dirty="0">
                <a:latin typeface="Arial"/>
                <a:cs typeface="Arial"/>
              </a:rPr>
              <a:t>Inductive Bible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388" y="1528823"/>
            <a:ext cx="8470578" cy="4258317"/>
          </a:xfrm>
        </p:spPr>
        <p:txBody>
          <a:bodyPr anchor="t"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"/>
                <a:cs typeface="Arial"/>
              </a:rPr>
              <a:t>Complete the two exercises on page 43.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81528" y="133074"/>
            <a:ext cx="69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20a</a:t>
            </a:r>
          </a:p>
        </p:txBody>
      </p:sp>
    </p:spTree>
    <p:extLst>
      <p:ext uri="{BB962C8B-B14F-4D97-AF65-F5344CB8AC3E}">
        <p14:creationId xmlns:p14="http://schemas.microsoft.com/office/powerpoint/2010/main" val="21121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8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How many squares do you see below?</a:t>
            </a:r>
          </a:p>
        </p:txBody>
      </p:sp>
      <p:sp>
        <p:nvSpPr>
          <p:cNvPr id="78029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780291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292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293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294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295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296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297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298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299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300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301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302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303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304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305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0306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588125" y="1557338"/>
            <a:ext cx="2555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1 = 16</a:t>
            </a:r>
          </a:p>
        </p:txBody>
      </p:sp>
    </p:spTree>
    <p:extLst>
      <p:ext uri="{BB962C8B-B14F-4D97-AF65-F5344CB8AC3E}">
        <p14:creationId xmlns:p14="http://schemas.microsoft.com/office/powerpoint/2010/main" val="1913566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How many squares do you see below?</a:t>
            </a:r>
          </a:p>
        </p:txBody>
      </p:sp>
      <p:sp>
        <p:nvSpPr>
          <p:cNvPr id="781314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781315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16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17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18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19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20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21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22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23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24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25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26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27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28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29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30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1331" name="Title 1"/>
          <p:cNvSpPr txBox="1">
            <a:spLocks/>
          </p:cNvSpPr>
          <p:nvPr/>
        </p:nvSpPr>
        <p:spPr bwMode="auto">
          <a:xfrm>
            <a:off x="6588125" y="1557338"/>
            <a:ext cx="2555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1 = 16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2 = 9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806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How many squares do you see below?</a:t>
            </a:r>
          </a:p>
        </p:txBody>
      </p:sp>
      <p:sp>
        <p:nvSpPr>
          <p:cNvPr id="782338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782339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0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1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2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3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4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5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6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7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8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9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50" name="Title 1"/>
          <p:cNvSpPr txBox="1">
            <a:spLocks/>
          </p:cNvSpPr>
          <p:nvPr/>
        </p:nvSpPr>
        <p:spPr bwMode="auto">
          <a:xfrm>
            <a:off x="6588125" y="1557338"/>
            <a:ext cx="2555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1 = 16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2 = 9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3 = 4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2351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52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53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54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55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895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How many squares do you see below?</a:t>
            </a:r>
          </a:p>
        </p:txBody>
      </p:sp>
      <p:sp>
        <p:nvSpPr>
          <p:cNvPr id="783362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783363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4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5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6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7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8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9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0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1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2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3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4" name="Title 1"/>
          <p:cNvSpPr txBox="1">
            <a:spLocks/>
          </p:cNvSpPr>
          <p:nvPr/>
        </p:nvSpPr>
        <p:spPr bwMode="auto">
          <a:xfrm>
            <a:off x="6588125" y="1557338"/>
            <a:ext cx="25558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1 = 16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2 = 9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3 = 4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4 = 1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3375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6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7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8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9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588125" y="4005263"/>
            <a:ext cx="2555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FFFFFF"/>
                </a:solidFill>
                <a:cs typeface="Arial" charset="0"/>
              </a:rPr>
              <a:t>Total =</a:t>
            </a:r>
            <a:br>
              <a:rPr lang="en-US" sz="4800" b="1">
                <a:solidFill>
                  <a:srgbClr val="FFFFFF"/>
                </a:solidFill>
                <a:cs typeface="Arial" charset="0"/>
              </a:rPr>
            </a:br>
            <a:r>
              <a:rPr lang="en-US" sz="4800" b="1">
                <a:solidFill>
                  <a:srgbClr val="FFFFFF"/>
                </a:solidFill>
                <a:cs typeface="Arial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518935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265</Words>
  <Application>Microsoft Macintosh PowerPoint</Application>
  <PresentationFormat>On-screen Show 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Comic Sans MS</vt:lpstr>
      <vt:lpstr>Garamond</vt:lpstr>
      <vt:lpstr>Times New Roman</vt:lpstr>
      <vt:lpstr>Wingdings</vt:lpstr>
      <vt:lpstr>3_Default Design</vt:lpstr>
      <vt:lpstr>Stream</vt:lpstr>
      <vt:lpstr>4_Default Design</vt:lpstr>
      <vt:lpstr>Orbit</vt:lpstr>
      <vt:lpstr>Reading the Bible</vt:lpstr>
      <vt:lpstr>Observation</vt:lpstr>
      <vt:lpstr>The Inductive Approach</vt:lpstr>
      <vt:lpstr>The 3-Step Process</vt:lpstr>
      <vt:lpstr>Inductive Bible Study</vt:lpstr>
      <vt:lpstr>How many squares do you see below?</vt:lpstr>
      <vt:lpstr>How many squares do you see below?</vt:lpstr>
      <vt:lpstr>How many squares do you see below?</vt:lpstr>
      <vt:lpstr>How many squares do you see below?</vt:lpstr>
      <vt:lpstr>Can you draw four straight, connected lines without lifting your pen from the paper but go through each dot only once?</vt:lpstr>
      <vt:lpstr>Inductive Bible Study</vt:lpstr>
      <vt:lpstr>PowerPoint Presentation</vt:lpstr>
      <vt:lpstr>Bible Study link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</dc:title>
  <dc:creator>Dr Rick Griffith</dc:creator>
  <cp:lastModifiedBy>Rick Griffith</cp:lastModifiedBy>
  <cp:revision>7</cp:revision>
  <dcterms:created xsi:type="dcterms:W3CDTF">2013-03-12T15:54:01Z</dcterms:created>
  <dcterms:modified xsi:type="dcterms:W3CDTF">2023-01-13T20:31:43Z</dcterms:modified>
</cp:coreProperties>
</file>